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Inter" panose="020B0604020202020204" charset="0"/>
      <p:regular r:id="rId14"/>
      <p:bold r:id="rId15"/>
      <p:italic r:id="rId16"/>
      <p:boldItalic r:id="rId17"/>
    </p:embeddedFont>
    <p:embeddedFont>
      <p:font typeface="Inter Medium" panose="020B0604020202020204" charset="0"/>
      <p:regular r:id="rId18"/>
      <p:bold r:id="rId19"/>
      <p:italic r:id="rId20"/>
      <p:boldItalic r:id="rId21"/>
    </p:embeddedFont>
    <p:embeddedFont>
      <p:font typeface="Inter SemiBold" panose="020B0604020202020204" charset="0"/>
      <p:regular r:id="rId22"/>
      <p:bold r:id="rId23"/>
      <p:italic r:id="rId24"/>
      <p:boldItalic r:id="rId25"/>
    </p:embeddedFont>
    <p:embeddedFont>
      <p:font typeface="JetBrains Mono SemiBold" panose="020B0604020202020204" charset="0"/>
      <p:regular r:id="rId26"/>
      <p:bold r:id="rId27"/>
      <p:italic r:id="rId28"/>
      <p:boldItalic r:id="rId29"/>
    </p:embeddedFont>
    <p:embeddedFont>
      <p:font typeface="Outfit" panose="020B0604020202020204" charset="0"/>
      <p:regular r:id="rId30"/>
      <p:bold r:id="rId31"/>
    </p:embeddedFont>
    <p:embeddedFont>
      <p:font typeface="Outfit Medium" panose="020B0604020202020204" charset="0"/>
      <p:regular r:id="rId32"/>
      <p:bold r:id="rId33"/>
    </p:embeddedFont>
    <p:embeddedFont>
      <p:font typeface="Outfit SemiBol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CD1A9F-4DFE-46F4-B6D8-A20DE3EE2E9A}">
  <a:tblStyle styleId="{3DCD1A9F-4DFE-46F4-B6D8-A20DE3EE2E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150" y="1507777"/>
            <a:ext cx="44577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595437" y="2079277"/>
            <a:ext cx="900112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8FAFC"/>
                </a:solidFill>
                <a:latin typeface="Outfit"/>
                <a:ea typeface="Outfit"/>
                <a:cs typeface="Outfit"/>
                <a:sym typeface="Outfit"/>
              </a:rPr>
              <a:t>The AI Research </a:t>
            </a:r>
            <a:r>
              <a:rPr lang="en-US" sz="6000" b="1" i="0" u="none" strike="noStrike" cap="none">
                <a:solidFill>
                  <a:srgbClr val="5EEAD4"/>
                </a:solidFill>
                <a:latin typeface="Outfit"/>
                <a:ea typeface="Outfit"/>
                <a:cs typeface="Outfit"/>
                <a:sym typeface="Outfit"/>
              </a:rPr>
              <a:t>Assistant</a:t>
            </a:r>
            <a:r>
              <a:rPr lang="en-US" sz="6000" b="1" i="0" u="none" strike="noStrike" cap="none">
                <a:solidFill>
                  <a:srgbClr val="F8FAFC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>
                <a:solidFill>
                  <a:srgbClr val="F8FAFC"/>
                </a:solidFill>
                <a:latin typeface="Outfit"/>
                <a:ea typeface="Outfit"/>
                <a:cs typeface="Outfit"/>
                <a:sym typeface="Outfit"/>
              </a:rPr>
              <a:t> &amp; Document Intelligence.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809738" y="5158502"/>
            <a:ext cx="8572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DD4BF"/>
                </a:solidFill>
                <a:latin typeface="Inter"/>
                <a:ea typeface="Inter"/>
                <a:cs typeface="Inter"/>
                <a:sym typeface="Inter"/>
              </a:rPr>
              <a:t>Bridging the Gap Between Raw Data and Actionable Intelligence.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5" y="2090737"/>
            <a:ext cx="361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2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6381750" y="1833562"/>
            <a:ext cx="53006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5EEAD4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Claire Neumann</a:t>
            </a:r>
            <a:endParaRPr/>
          </a:p>
        </p:txBody>
      </p:sp>
      <p:sp>
        <p:nvSpPr>
          <p:cNvPr id="334" name="Google Shape;334;p22"/>
          <p:cNvSpPr txBox="1"/>
          <p:nvPr/>
        </p:nvSpPr>
        <p:spPr>
          <a:xfrm>
            <a:off x="6381750" y="2386012"/>
            <a:ext cx="5048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JetBrains Mono SemiBold"/>
                <a:ea typeface="JetBrains Mono SemiBold"/>
                <a:cs typeface="JetBrains Mono SemiBold"/>
                <a:sym typeface="JetBrains Mono SemiBold"/>
              </a:rPr>
              <a:t>CO-FOUNDER &amp; HEAD OF INDUSTRY RELATIONS</a:t>
            </a:r>
            <a:endParaRPr/>
          </a:p>
        </p:txBody>
      </p:sp>
      <p:sp>
        <p:nvSpPr>
          <p:cNvPr id="335" name="Google Shape;335;p22"/>
          <p:cNvSpPr txBox="1"/>
          <p:nvPr/>
        </p:nvSpPr>
        <p:spPr>
          <a:xfrm>
            <a:off x="6381750" y="2919412"/>
            <a:ext cx="50482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Claire ensures that Kognos meets the rigorous demands of professional research. With a distinguished background in journalism and editorial strategy, she brings a critical "human-in-the-loop" perspective to the platform.</a:t>
            </a:r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6381750" y="4943488"/>
            <a:ext cx="50482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She oversees Quality Assurance, ensuring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Kognos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delivers output that is technically accurate, contextually relevant, and editorially sound—bridging the gap between AI capability and user expectation.</a:t>
            </a:r>
            <a:endParaRPr dirty="0"/>
          </a:p>
        </p:txBody>
      </p:sp>
      <p:pic>
        <p:nvPicPr>
          <p:cNvPr id="337" name="Google Shape;337;p22" title="cn_abou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1625" y="2309799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2"/>
          <p:cNvSpPr txBox="1"/>
          <p:nvPr/>
        </p:nvSpPr>
        <p:spPr>
          <a:xfrm>
            <a:off x="952500" y="571500"/>
            <a:ext cx="11001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Meet the Founders</a:t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762000" y="5715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1850" y="4587175"/>
            <a:ext cx="495525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3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3"/>
          <p:cNvSpPr txBox="1"/>
          <p:nvPr/>
        </p:nvSpPr>
        <p:spPr>
          <a:xfrm>
            <a:off x="495300" y="1508819"/>
            <a:ext cx="112014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Ready to transform your workflow?</a:t>
            </a:r>
            <a:endParaRPr/>
          </a:p>
        </p:txBody>
      </p:sp>
      <p:sp>
        <p:nvSpPr>
          <p:cNvPr id="348" name="Google Shape;348;p23"/>
          <p:cNvSpPr txBox="1"/>
          <p:nvPr/>
        </p:nvSpPr>
        <p:spPr>
          <a:xfrm>
            <a:off x="762000" y="3718619"/>
            <a:ext cx="1066800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EEAD4"/>
                </a:solidFill>
                <a:latin typeface="Inter"/>
                <a:ea typeface="Inter"/>
                <a:cs typeface="Inter"/>
                <a:sym typeface="Inter"/>
              </a:rPr>
              <a:t>See how Kognos can save you 15+ hours per week.</a:t>
            </a:r>
            <a:endParaRPr/>
          </a:p>
        </p:txBody>
      </p:sp>
      <p:sp>
        <p:nvSpPr>
          <p:cNvPr id="349" name="Google Shape;349;p23"/>
          <p:cNvSpPr txBox="1"/>
          <p:nvPr/>
        </p:nvSpPr>
        <p:spPr>
          <a:xfrm>
            <a:off x="4242250" y="4825300"/>
            <a:ext cx="136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kognos.app</a:t>
            </a: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6086475" y="4825300"/>
            <a:ext cx="1899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app.kognos.app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62000" y="762000"/>
            <a:ext cx="50006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The Problem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71500" y="7620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title="pexels-tara-winstead-8378740.jpg"/>
          <p:cNvPicPr preferRelativeResize="0"/>
          <p:nvPr/>
        </p:nvPicPr>
        <p:blipFill rotWithShape="1">
          <a:blip r:embed="rId4">
            <a:alphaModFix/>
          </a:blip>
          <a:srcRect t="12506" b="12514"/>
          <a:stretch/>
        </p:blipFill>
        <p:spPr>
          <a:xfrm>
            <a:off x="6096000" y="0"/>
            <a:ext cx="6096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71500" y="2486025"/>
            <a:ext cx="52006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The Clarity Deficit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71500" y="319087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Modern professionals don't suffer from a lack of information—they suffer from a lack of clarity.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571500" y="3952875"/>
            <a:ext cx="4953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Strategy teams, researchers, and students are drowning in unstructured data. Manual data collection and synthesis across scattered tools kills productivity and limits the depth of true research.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849784"/>
            <a:ext cx="3403550" cy="410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4150" y="1849784"/>
            <a:ext cx="3403550" cy="410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6300" y="1849784"/>
            <a:ext cx="3403550" cy="410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0125" y="2240309"/>
            <a:ext cx="6858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000125" y="3240434"/>
            <a:ext cx="2380297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Synthesis &amp; Analysis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000125" y="3707159"/>
            <a:ext cx="25241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Process massive datasets instantly.</a:t>
            </a:r>
            <a:endParaRPr/>
          </a:p>
        </p:txBody>
      </p:sp>
      <p:pic>
        <p:nvPicPr>
          <p:cNvPr id="113" name="Google Shape;113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2275" y="2240309"/>
            <a:ext cx="6858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4632275" y="3240434"/>
            <a:ext cx="266033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Integrity &amp; Verification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632275" y="3707159"/>
            <a:ext cx="22955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Ensure accuracy and originality.</a:t>
            </a:r>
            <a:endParaRPr/>
          </a:p>
        </p:txBody>
      </p:sp>
      <p:pic>
        <p:nvPicPr>
          <p:cNvPr id="116" name="Google Shape;116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64425" y="2240309"/>
            <a:ext cx="78105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8264425" y="3240434"/>
            <a:ext cx="275034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Learning &amp; Enablement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264425" y="3707159"/>
            <a:ext cx="277177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Transform documents into knowledge.</a:t>
            </a:r>
            <a:endParaRPr/>
          </a:p>
        </p:txBody>
      </p:sp>
      <p:pic>
        <p:nvPicPr>
          <p:cNvPr id="119" name="Google Shape;119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52525" y="24308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1228725" y="4236690"/>
            <a:ext cx="26987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Summarize Documents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000125" y="450339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247775" y="4589115"/>
            <a:ext cx="26796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Extract Key Points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1000125" y="4855815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285875" y="4941540"/>
            <a:ext cx="26415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Multi-language Translation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000125" y="520824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266825" y="5293965"/>
            <a:ext cx="2660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Multi-paper Comparative Analysis</a:t>
            </a:r>
            <a:endParaRPr/>
          </a:p>
        </p:txBody>
      </p:sp>
      <p:pic>
        <p:nvPicPr>
          <p:cNvPr id="127" name="Google Shape;127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84675" y="243080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4879925" y="4236690"/>
            <a:ext cx="26796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Analyze Sentiment &amp; Tone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632275" y="450339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4879925" y="4589115"/>
            <a:ext cx="26796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Plagiarism Detector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4632275" y="4855815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4918025" y="4941540"/>
            <a:ext cx="26415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AI Content Detector</a:t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4632275" y="520824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4879925" y="5293965"/>
            <a:ext cx="26796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PhD-level Lit Review Synthesis</a:t>
            </a:r>
            <a:endParaRPr/>
          </a:p>
        </p:txBody>
      </p:sp>
      <p:pic>
        <p:nvPicPr>
          <p:cNvPr id="135" name="Google Shape;135;p15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6825" y="2430809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8512075" y="4236690"/>
            <a:ext cx="26796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Create Comprehension Questions</a:t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8264425" y="450339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8531125" y="4589115"/>
            <a:ext cx="26606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Test Questions Generator</a:t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8264425" y="4855815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8531125" y="4941540"/>
            <a:ext cx="26606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Study Guide Generator</a:t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8264425" y="520824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8531125" y="5293965"/>
            <a:ext cx="2660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Flashcards &amp; Quizzes</a:t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1000125" y="450339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1000125" y="4855815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1000125" y="520824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4632275" y="450339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4632275" y="4855815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4632275" y="520824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8264425" y="450339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8264425" y="4855815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8264425" y="5208240"/>
            <a:ext cx="29273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5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0125" y="4260502"/>
            <a:ext cx="1143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0125" y="4612927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0125" y="4965352"/>
            <a:ext cx="1714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0125" y="5317777"/>
            <a:ext cx="1524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32275" y="4260502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32275" y="4612927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 descr="image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32275" y="4965352"/>
            <a:ext cx="1714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 descr="image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32275" y="5317777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 descr="image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264425" y="4260502"/>
            <a:ext cx="1333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 descr="image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264425" y="4612927"/>
            <a:ext cx="1524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 descr="image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264425" y="4965352"/>
            <a:ext cx="15240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 descr="image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264425" y="5317777"/>
            <a:ext cx="15240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/>
          <p:nvPr/>
        </p:nvSpPr>
        <p:spPr>
          <a:xfrm>
            <a:off x="952500" y="571500"/>
            <a:ext cx="11001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The Intelligence Engine</a:t>
            </a: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762000" y="5715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00237"/>
            <a:ext cx="50482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1104825" y="1494912"/>
            <a:ext cx="470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Tailored AI Workflows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Custom-built pipelines fine-tuned on your proprietary company data, ensuring high relevance and zero hallucination.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1104900" y="2608812"/>
            <a:ext cx="4705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Dedicated Infrastructure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Deploy via VPC or on-premise environments. Full SOC2 compliance readiness with SSO and advanced RBAC access controls.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104900" y="3986212"/>
            <a:ext cx="470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Seamless API Integrations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Connect Kognos directly to your internal wikis, SharePoint, CRMs, and custom databases for real-time intelligence.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1104900" y="5129212"/>
            <a:ext cx="470535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Dedicated Enterprise Team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White-glove onboarding, dedicated customer success managers, and direct access to our engineering team for bespoke feature development.</a:t>
            </a:r>
            <a:endParaRPr/>
          </a:p>
        </p:txBody>
      </p:sp>
      <p:pic>
        <p:nvPicPr>
          <p:cNvPr id="177" name="Google Shape;177;p16" title="pexels-mike-van-schoonderwalt-1884800-5484671.jpg"/>
          <p:cNvPicPr preferRelativeResize="0"/>
          <p:nvPr/>
        </p:nvPicPr>
        <p:blipFill rotWithShape="1">
          <a:blip r:embed="rId5">
            <a:alphaModFix/>
          </a:blip>
          <a:srcRect l="14599" r="14599"/>
          <a:stretch/>
        </p:blipFill>
        <p:spPr>
          <a:xfrm>
            <a:off x="6391275" y="1494898"/>
            <a:ext cx="5029202" cy="4734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 txBox="1"/>
          <p:nvPr/>
        </p:nvSpPr>
        <p:spPr>
          <a:xfrm>
            <a:off x="978000" y="599837"/>
            <a:ext cx="1100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Enterprise B2B Customizations</a:t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62000" y="585487"/>
            <a:ext cx="5730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1539462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2646912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024312"/>
            <a:ext cx="952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5167312"/>
            <a:ext cx="9525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124075"/>
            <a:ext cx="514350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124075"/>
            <a:ext cx="51435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1152525" y="2543175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Academic &amp; Media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1152525" y="3152775"/>
            <a:ext cx="4362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Students &amp; Educators: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Streamline rigorous academic research, literature reviews, and source management for complex projects.</a:t>
            </a:r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1152525" y="4219575"/>
            <a:ext cx="4362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Journalists: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Verify sources instantly and extract key insights across massive data dumps on impossibly tight deadlines.</a:t>
            </a:r>
            <a:endParaRPr/>
          </a:p>
        </p:txBody>
      </p:sp>
      <p:sp>
        <p:nvSpPr>
          <p:cNvPr id="195" name="Google Shape;195;p17"/>
          <p:cNvSpPr txBox="1"/>
          <p:nvPr/>
        </p:nvSpPr>
        <p:spPr>
          <a:xfrm>
            <a:off x="6677025" y="2543175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EEAD4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Professional &amp; Enterprise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6677025" y="3152775"/>
            <a:ext cx="4362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Researchers: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Transform incredibly complex data environments into clear, verifiable findings with citation tracking.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6677025" y="4219575"/>
            <a:ext cx="4362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Corporate Strategy:</a:t>
            </a:r>
            <a:r>
              <a:rPr lang="en-US" sz="15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Rapid market intelligence, legal discovery, content marketing, and deep SEO optimization.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952500" y="571500"/>
            <a:ext cx="11001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Target Demographics</a:t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762000" y="5715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762000" y="2189857"/>
            <a:ext cx="337542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EEAD4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The AI Reality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762000" y="2761357"/>
            <a:ext cx="3214687" cy="13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While 47% of EdTech companies claim AI integration, most are superficial wrappers offering basic grammar checks or unverifiable answers scraped from the web.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762000" y="4441627"/>
            <a:ext cx="3214687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F8FAFC"/>
                </a:solidFill>
                <a:latin typeface="Inter Medium"/>
                <a:ea typeface="Inter Medium"/>
                <a:cs typeface="Inter Medium"/>
                <a:sym typeface="Inter Medium"/>
              </a:rPr>
              <a:t>We are the infrastructure for cross-document evidence synthesis. </a:t>
            </a:r>
            <a:r>
              <a:rPr lang="en-US" sz="1350" b="0" i="0" u="none" strike="noStrike" cap="none" dirty="0" err="1">
                <a:solidFill>
                  <a:srgbClr val="F8FAFC"/>
                </a:solidFill>
                <a:latin typeface="Inter Medium"/>
                <a:ea typeface="Inter Medium"/>
                <a:cs typeface="Inter Medium"/>
                <a:sym typeface="Inter Medium"/>
              </a:rPr>
              <a:t>Kognos</a:t>
            </a:r>
            <a:r>
              <a:rPr lang="en-US" sz="1350" b="0" i="0" u="none" strike="noStrike" cap="none" dirty="0">
                <a:solidFill>
                  <a:srgbClr val="F8FAFC"/>
                </a:solidFill>
                <a:latin typeface="Inter Medium"/>
                <a:ea typeface="Inter Medium"/>
                <a:cs typeface="Inter Medium"/>
                <a:sym typeface="Inter Medium"/>
              </a:rPr>
              <a:t> builds structured, source-linked reasoning that institutions can defend.</a:t>
            </a:r>
            <a:endParaRPr dirty="0"/>
          </a:p>
        </p:txBody>
      </p:sp>
      <p:sp>
        <p:nvSpPr>
          <p:cNvPr id="209" name="Google Shape;209;p18"/>
          <p:cNvSpPr/>
          <p:nvPr/>
        </p:nvSpPr>
        <p:spPr>
          <a:xfrm>
            <a:off x="4357687" y="1533525"/>
            <a:ext cx="7072312" cy="4733925"/>
          </a:xfrm>
          <a:prstGeom prst="roundRect">
            <a:avLst>
              <a:gd name="adj" fmla="val 0"/>
            </a:avLst>
          </a:prstGeom>
          <a:solidFill>
            <a:srgbClr val="141F3B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0" name="Google Shape;210;p18"/>
          <p:cNvGraphicFramePr/>
          <p:nvPr/>
        </p:nvGraphicFramePr>
        <p:xfrm>
          <a:off x="4357687" y="1533525"/>
          <a:ext cx="7062775" cy="4910100"/>
        </p:xfrm>
        <a:graphic>
          <a:graphicData uri="http://schemas.openxmlformats.org/drawingml/2006/table">
            <a:tbl>
              <a:tblPr firstRow="1" bandRow="1">
                <a:noFill/>
                <a:tableStyleId>{3DCD1A9F-4DFE-46F4-B6D8-A20DE3EE2E9A}</a:tableStyleId>
              </a:tblPr>
              <a:tblGrid>
                <a:gridCol w="26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latin typeface="Outfit Medium"/>
                          <a:ea typeface="Outfit Medium"/>
                          <a:cs typeface="Outfit Medium"/>
                          <a:sym typeface="Outfit Medium"/>
                        </a:rPr>
                        <a:t>Core Capabilities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Outfit SemiBold"/>
                          <a:ea typeface="Outfit SemiBold"/>
                          <a:cs typeface="Outfit SemiBold"/>
                          <a:sym typeface="Outfit SemiBold"/>
                        </a:rPr>
                        <a:t>EdTech Wrappers</a:t>
                      </a:r>
                      <a:b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500" b="0" i="0" u="none" strike="noStrike" cap="none">
                          <a:latin typeface="Outfit SemiBold"/>
                          <a:ea typeface="Outfit SemiBold"/>
                          <a:cs typeface="Outfit SemiBold"/>
                          <a:sym typeface="Outfit SemiBold"/>
                        </a:rPr>
                        <a:t>(Eduaide, Aidemia)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Outfit SemiBold"/>
                          <a:ea typeface="Outfit SemiBold"/>
                          <a:cs typeface="Outfit SemiBold"/>
                          <a:sym typeface="Outfit SemiBold"/>
                        </a:rPr>
                        <a:t>Workflow Tools</a:t>
                      </a:r>
                      <a:b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500" b="0" i="0" u="none" strike="noStrike" cap="none">
                          <a:latin typeface="Outfit SemiBold"/>
                          <a:ea typeface="Outfit SemiBold"/>
                          <a:cs typeface="Outfit SemiBold"/>
                          <a:sym typeface="Outfit SemiBold"/>
                        </a:rPr>
                        <a:t>(SciSpace, ClickUp)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latin typeface="Outfit SemiBold"/>
                          <a:ea typeface="Outfit SemiBold"/>
                          <a:cs typeface="Outfit SemiBold"/>
                          <a:sym typeface="Outfit SemiBold"/>
                        </a:rPr>
                        <a:t>KOGNOS</a:t>
                      </a:r>
                      <a:r>
                        <a:rPr lang="en-US" sz="1800" b="0" i="0" u="none" strike="noStrike" cap="none">
                          <a:solidFill>
                            <a:schemeClr val="dk2"/>
                          </a:solidFill>
                          <a:latin typeface="Outfit SemiBold"/>
                          <a:ea typeface="Outfit SemiBold"/>
                          <a:cs typeface="Outfit SemiBold"/>
                          <a:sym typeface="Outfit SemiBold"/>
                        </a:rPr>
                        <a:t>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chemeClr val="dk2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Generative Text &amp; Basic Templates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432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432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432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chemeClr val="dk2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Cross-Document Evidence Synthesis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38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432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chemeClr val="dk2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Defensible, Source-Linked Conclusions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38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432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chemeClr val="dk2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Built-in Plagiarism &amp; AI Detection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432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chemeClr val="dk2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Enterprise Security (Zero Public Storage)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385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4325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1" name="Google Shape;211;p18"/>
          <p:cNvSpPr/>
          <p:nvPr/>
        </p:nvSpPr>
        <p:spPr>
          <a:xfrm>
            <a:off x="4362450" y="2498775"/>
            <a:ext cx="2666700" cy="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7029003" y="2498737"/>
            <a:ext cx="1575000" cy="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603902" y="2498737"/>
            <a:ext cx="1444800" cy="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10048577" y="2498737"/>
            <a:ext cx="1376700" cy="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362450" y="3395662"/>
            <a:ext cx="2666553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7029003" y="3395662"/>
            <a:ext cx="1574899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603902" y="3395662"/>
            <a:ext cx="144467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10048577" y="3395662"/>
            <a:ext cx="137666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10048577" y="2690812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11415712" y="2690812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362450" y="4110037"/>
            <a:ext cx="2666553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7029003" y="4110037"/>
            <a:ext cx="1574899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8603902" y="4110037"/>
            <a:ext cx="144467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10048577" y="4110037"/>
            <a:ext cx="137666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0048577" y="3405187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1415712" y="3405187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4362450" y="4824412"/>
            <a:ext cx="2666553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7029003" y="4824412"/>
            <a:ext cx="1574899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8603902" y="4824412"/>
            <a:ext cx="144467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10048577" y="4824412"/>
            <a:ext cx="137666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10048577" y="4119562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11415712" y="4119562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4362450" y="5538787"/>
            <a:ext cx="2666553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7029003" y="5538787"/>
            <a:ext cx="1574899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8603902" y="5538787"/>
            <a:ext cx="1444674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10048577" y="5538787"/>
            <a:ext cx="137666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10048577" y="4833937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1415712" y="4833937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0048577" y="5548312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11415712" y="5548312"/>
            <a:ext cx="9525" cy="714375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0728" y="5786437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0728" y="5072062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0728" y="3643312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6894" y="3643312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6894" y="435768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3771" y="292893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0728" y="4357687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19009" y="4357687"/>
            <a:ext cx="209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6894" y="578643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6894" y="292893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38059" y="5072062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19009" y="3643312"/>
            <a:ext cx="209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6894" y="5072062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16440" y="292893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19009" y="5786437"/>
            <a:ext cx="209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16440" y="292893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3771" y="292893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36894" y="292893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30728" y="3643312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219009" y="3643312"/>
            <a:ext cx="209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36894" y="3643312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30728" y="4357687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219009" y="4357687"/>
            <a:ext cx="209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36894" y="4357687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30728" y="5072062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238059" y="5072062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36894" y="5072062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30728" y="5786437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219009" y="5786437"/>
            <a:ext cx="209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36894" y="5786437"/>
            <a:ext cx="2000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/>
          <p:nvPr/>
        </p:nvSpPr>
        <p:spPr>
          <a:xfrm>
            <a:off x="952500" y="571500"/>
            <a:ext cx="11001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Competitive Landscape</a:t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762000" y="5715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306091"/>
            <a:ext cx="24955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6150" y="2306091"/>
            <a:ext cx="24955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0300" y="2191791"/>
            <a:ext cx="24955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4450" y="2306091"/>
            <a:ext cx="24955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9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762000" y="4725441"/>
            <a:ext cx="1066800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2DD4BF"/>
                </a:solidFill>
                <a:latin typeface="Inter"/>
                <a:ea typeface="Inter"/>
                <a:cs typeface="Inter"/>
                <a:sym typeface="Inter"/>
              </a:rPr>
              <a:t>"Kognos is an enterprise-grade orchestration platform, handling the heavy lifting of information synthesis."</a:t>
            </a:r>
            <a:endParaRPr/>
          </a:p>
        </p:txBody>
      </p:sp>
      <p:sp>
        <p:nvSpPr>
          <p:cNvPr id="284" name="Google Shape;284;p19"/>
          <p:cNvSpPr txBox="1"/>
          <p:nvPr/>
        </p:nvSpPr>
        <p:spPr>
          <a:xfrm>
            <a:off x="962025" y="2696616"/>
            <a:ext cx="2095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5EEAD4"/>
                </a:solidFill>
                <a:latin typeface="Outfit"/>
                <a:ea typeface="Outfit"/>
                <a:cs typeface="Outfit"/>
                <a:sym typeface="Outfit"/>
              </a:rPr>
              <a:t>15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962025" y="3611016"/>
            <a:ext cx="209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Hours Saved Per Week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3686175" y="2696616"/>
            <a:ext cx="2095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5EEAD4"/>
                </a:solidFill>
                <a:latin typeface="Outfit"/>
                <a:ea typeface="Outfit"/>
                <a:cs typeface="Outfit"/>
                <a:sym typeface="Outfit"/>
              </a:rPr>
              <a:t>87%</a:t>
            </a:r>
            <a:endParaRPr/>
          </a:p>
        </p:txBody>
      </p:sp>
      <p:sp>
        <p:nvSpPr>
          <p:cNvPr id="287" name="Google Shape;287;p19"/>
          <p:cNvSpPr txBox="1"/>
          <p:nvPr/>
        </p:nvSpPr>
        <p:spPr>
          <a:xfrm>
            <a:off x="3686175" y="3611016"/>
            <a:ext cx="209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Faster Completion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6410325" y="2582316"/>
            <a:ext cx="2095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5EEAD4"/>
                </a:solidFill>
                <a:latin typeface="Outfit"/>
                <a:ea typeface="Outfit"/>
                <a:cs typeface="Outfit"/>
                <a:sym typeface="Outfit"/>
              </a:rPr>
              <a:t>10x</a:t>
            </a:r>
            <a:endParaRPr/>
          </a:p>
        </p:txBody>
      </p:sp>
      <p:sp>
        <p:nvSpPr>
          <p:cNvPr id="289" name="Google Shape;289;p19"/>
          <p:cNvSpPr txBox="1"/>
          <p:nvPr/>
        </p:nvSpPr>
        <p:spPr>
          <a:xfrm>
            <a:off x="6410325" y="3496716"/>
            <a:ext cx="209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More Sources Analyzed</a:t>
            </a:r>
            <a:endParaRPr/>
          </a:p>
        </p:txBody>
      </p:sp>
      <p:sp>
        <p:nvSpPr>
          <p:cNvPr id="290" name="Google Shape;290;p19"/>
          <p:cNvSpPr txBox="1"/>
          <p:nvPr/>
        </p:nvSpPr>
        <p:spPr>
          <a:xfrm>
            <a:off x="9134475" y="2696616"/>
            <a:ext cx="2095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5EEAD4"/>
                </a:solidFill>
                <a:latin typeface="Outfit"/>
                <a:ea typeface="Outfit"/>
                <a:cs typeface="Outfit"/>
                <a:sym typeface="Outfit"/>
              </a:rPr>
              <a:t>92%</a:t>
            </a:r>
            <a:endParaRPr/>
          </a:p>
        </p:txBody>
      </p:sp>
      <p:sp>
        <p:nvSpPr>
          <p:cNvPr id="291" name="Google Shape;291;p19"/>
          <p:cNvSpPr txBox="1"/>
          <p:nvPr/>
        </p:nvSpPr>
        <p:spPr>
          <a:xfrm>
            <a:off x="9134475" y="3611016"/>
            <a:ext cx="209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User Satisfaction</a:t>
            </a:r>
            <a:endParaRPr/>
          </a:p>
        </p:txBody>
      </p:sp>
      <p:sp>
        <p:nvSpPr>
          <p:cNvPr id="292" name="Google Shape;292;p19"/>
          <p:cNvSpPr txBox="1"/>
          <p:nvPr/>
        </p:nvSpPr>
        <p:spPr>
          <a:xfrm>
            <a:off x="952500" y="571500"/>
            <a:ext cx="11001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Real Users. Real Results.</a:t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762000" y="5715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158454"/>
            <a:ext cx="5143500" cy="348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158454"/>
            <a:ext cx="5143500" cy="348406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0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1152525" y="2548979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4A3B8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The Old Way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1152525" y="3158579"/>
            <a:ext cx="436245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Manual data collection and synthesis across scattered environments.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1152525" y="4270920"/>
            <a:ext cx="43624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12-17 Days</a:t>
            </a:r>
            <a:endParaRPr/>
          </a:p>
        </p:txBody>
      </p:sp>
      <p:sp>
        <p:nvSpPr>
          <p:cNvPr id="305" name="Google Shape;305;p20"/>
          <p:cNvSpPr txBox="1"/>
          <p:nvPr/>
        </p:nvSpPr>
        <p:spPr>
          <a:xfrm>
            <a:off x="1152525" y="4928145"/>
            <a:ext cx="43624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$28,000 - $40,000 Cost</a:t>
            </a:r>
            <a:endParaRPr/>
          </a:p>
        </p:txBody>
      </p:sp>
      <p:sp>
        <p:nvSpPr>
          <p:cNvPr id="306" name="Google Shape;306;p20"/>
          <p:cNvSpPr txBox="1"/>
          <p:nvPr/>
        </p:nvSpPr>
        <p:spPr>
          <a:xfrm>
            <a:off x="6677025" y="2548979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EEAD4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How Kognos Solves It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6677025" y="3158579"/>
            <a:ext cx="436245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AI processing &amp; automated insights delivered in a fraction of the time.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6677025" y="4270920"/>
            <a:ext cx="43624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5EEAD4"/>
                </a:solidFill>
                <a:latin typeface="Inter"/>
                <a:ea typeface="Inter"/>
                <a:cs typeface="Inter"/>
                <a:sym typeface="Inter"/>
              </a:rPr>
              <a:t>7-8 Days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6677025" y="4928145"/>
            <a:ext cx="43624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$16,000 - $20,000 Cost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952500" y="571500"/>
            <a:ext cx="11001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Market Intelligence Case Study</a:t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762000" y="5715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5" y="2090737"/>
            <a:ext cx="361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1"/>
          <p:cNvSpPr/>
          <p:nvPr/>
        </p:nvSpPr>
        <p:spPr>
          <a:xfrm>
            <a:off x="0" y="6848475"/>
            <a:ext cx="12192000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1"/>
          <p:cNvSpPr txBox="1"/>
          <p:nvPr/>
        </p:nvSpPr>
        <p:spPr>
          <a:xfrm>
            <a:off x="6381750" y="1833562"/>
            <a:ext cx="53006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5EEAD4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Terense Kemp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6381750" y="2386012"/>
            <a:ext cx="5048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JetBrains Mono SemiBold"/>
                <a:ea typeface="JetBrains Mono SemiBold"/>
                <a:cs typeface="JetBrains Mono SemiBold"/>
                <a:sym typeface="JetBrains Mono SemiBold"/>
              </a:rPr>
              <a:t>FOUNDER &amp; TECHNICAL LEAD</a:t>
            </a:r>
            <a:endParaRPr/>
          </a:p>
        </p:txBody>
      </p:sp>
      <p:sp>
        <p:nvSpPr>
          <p:cNvPr id="321" name="Google Shape;321;p21"/>
          <p:cNvSpPr txBox="1"/>
          <p:nvPr/>
        </p:nvSpPr>
        <p:spPr>
          <a:xfrm>
            <a:off x="6381750" y="2919412"/>
            <a:ext cx="50482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Terense brings over 20 years of experience in network infrastructure, cloud computing, and software development. A serial entrepreneur and seasoned technologist, he has built resilient systems for high-stakes environments, including the EPA and NASA.</a:t>
            </a:r>
            <a:endParaRPr dirty="0"/>
          </a:p>
        </p:txBody>
      </p:sp>
      <p:sp>
        <p:nvSpPr>
          <p:cNvPr id="322" name="Google Shape;322;p21"/>
          <p:cNvSpPr txBox="1"/>
          <p:nvPr/>
        </p:nvSpPr>
        <p:spPr>
          <a:xfrm>
            <a:off x="6381750" y="4867955"/>
            <a:ext cx="50482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He architected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Kognos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to solve a specific problem he saw repeatedly: the need for a secure, intelligent engine that could process information with the nuance of a human researcher and the speed of a machine.</a:t>
            </a:r>
            <a:endParaRPr lang="en-US" dirty="0"/>
          </a:p>
        </p:txBody>
      </p:sp>
      <p:pic>
        <p:nvPicPr>
          <p:cNvPr id="323" name="Google Shape;323;p21" title="tk_abou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1625" y="2281249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 txBox="1"/>
          <p:nvPr/>
        </p:nvSpPr>
        <p:spPr>
          <a:xfrm>
            <a:off x="952500" y="571500"/>
            <a:ext cx="11001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Meet the Founders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762000" y="571500"/>
            <a:ext cx="57150" cy="5715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Outfit</vt:lpstr>
      <vt:lpstr>Outfit Medium</vt:lpstr>
      <vt:lpstr>Outfit SemiBold</vt:lpstr>
      <vt:lpstr>Calibri</vt:lpstr>
      <vt:lpstr>Inter SemiBold</vt:lpstr>
      <vt:lpstr>Inter</vt:lpstr>
      <vt:lpstr>JetBrains Mono SemiBold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Terense Kemp</cp:lastModifiedBy>
  <cp:revision>1</cp:revision>
  <dcterms:modified xsi:type="dcterms:W3CDTF">2026-02-23T03:52:33Z</dcterms:modified>
</cp:coreProperties>
</file>